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5"/>
  </p:notesMasterIdLst>
  <p:handoutMasterIdLst>
    <p:handoutMasterId r:id="rId56"/>
  </p:handoutMasterIdLst>
  <p:sldIdLst>
    <p:sldId id="257" r:id="rId5"/>
    <p:sldId id="470" r:id="rId6"/>
    <p:sldId id="471" r:id="rId7"/>
    <p:sldId id="572" r:id="rId8"/>
    <p:sldId id="582" r:id="rId9"/>
    <p:sldId id="592" r:id="rId10"/>
    <p:sldId id="593" r:id="rId11"/>
    <p:sldId id="594" r:id="rId12"/>
    <p:sldId id="595" r:id="rId13"/>
    <p:sldId id="583" r:id="rId14"/>
    <p:sldId id="309" r:id="rId15"/>
    <p:sldId id="596" r:id="rId16"/>
    <p:sldId id="597" r:id="rId17"/>
    <p:sldId id="589" r:id="rId18"/>
    <p:sldId id="598" r:id="rId19"/>
    <p:sldId id="599" r:id="rId20"/>
    <p:sldId id="600" r:id="rId21"/>
    <p:sldId id="601" r:id="rId22"/>
    <p:sldId id="602" r:id="rId23"/>
    <p:sldId id="603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545" r:id="rId50"/>
    <p:sldId id="590" r:id="rId51"/>
    <p:sldId id="792" r:id="rId52"/>
    <p:sldId id="472" r:id="rId53"/>
    <p:sldId id="444" r:id="rId54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6327" autoAdjust="0"/>
  </p:normalViewPr>
  <p:slideViewPr>
    <p:cSldViewPr>
      <p:cViewPr varScale="1">
        <p:scale>
          <a:sx n="96" d="100"/>
          <a:sy n="96" d="100"/>
        </p:scale>
        <p:origin x="27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28/03/2025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78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dirty="0"/>
              <a:t>Ramos do Aprendizado de Máquina</a:t>
            </a:r>
            <a:endParaRPr dirty="0"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936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pt-BR" dirty="0"/>
              <a:t>Faces do Aprendizado por Reforço</a:t>
            </a:r>
            <a:endParaRPr dirty="0"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3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566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42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88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50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28/03/2025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/>
              <a:t>Ferramentais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93D160B3-F60D-8221-1FE2-C22EE240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3692525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>
            <a:extLst>
              <a:ext uri="{FF2B5EF4-FFF2-40B4-BE49-F238E27FC236}">
                <a16:creationId xmlns:a16="http://schemas.microsoft.com/office/drawing/2014/main" id="{88F49F46-D72F-C538-62EA-EFD49E7F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43" y="1412330"/>
            <a:ext cx="27463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1DF95B3-1CBF-9B66-9866-951BC0AA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387" y="4254863"/>
            <a:ext cx="4763225" cy="23816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A0E34F-F5C6-631A-AD72-6C2F08538FB3}"/>
              </a:ext>
            </a:extLst>
          </p:cNvPr>
          <p:cNvSpPr txBox="1"/>
          <p:nvPr/>
        </p:nvSpPr>
        <p:spPr>
          <a:xfrm>
            <a:off x="236517" y="6209174"/>
            <a:ext cx="867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Nosso ambiente principal será o </a:t>
            </a:r>
            <a:r>
              <a:rPr lang="pt-BR" sz="1400" dirty="0">
                <a:solidFill>
                  <a:srgbClr val="F73061"/>
                </a:solidFill>
              </a:rPr>
              <a:t>Google </a:t>
            </a:r>
            <a:r>
              <a:rPr lang="pt-BR" sz="1400" dirty="0" err="1">
                <a:solidFill>
                  <a:srgbClr val="F73061"/>
                </a:solidFill>
              </a:rPr>
              <a:t>Colab</a:t>
            </a:r>
            <a:r>
              <a:rPr lang="pt-BR" sz="1400" dirty="0"/>
              <a:t>, o qual contém todas as bibliotecas e recursos necessários.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INTRODUÇÃO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AO APRENDIZADO POR REFORÇO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3A34BC-E51C-62C0-B77B-8A8CE7F7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41" y="692696"/>
            <a:ext cx="6910917" cy="59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9BDCE1-5822-474C-D7C1-634A8C0E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86841"/>
            <a:ext cx="6336704" cy="60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Definição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1412776"/>
            <a:ext cx="822007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sz="1800" dirty="0">
                <a:solidFill>
                  <a:srgbClr val="F73061"/>
                </a:solidFill>
                <a:effectLst/>
              </a:rPr>
              <a:t>Aprendizado por reforço </a:t>
            </a:r>
            <a:r>
              <a:rPr lang="pt-BR" sz="1800" dirty="0">
                <a:effectLst/>
              </a:rPr>
              <a:t>é um paradigma de aprendizado de máquina que se baseia na </a:t>
            </a:r>
            <a:r>
              <a:rPr lang="pt-BR" sz="1800" dirty="0">
                <a:solidFill>
                  <a:srgbClr val="F73061"/>
                </a:solidFill>
                <a:effectLst/>
              </a:rPr>
              <a:t>interação de um agente com um ambiente</a:t>
            </a:r>
            <a:r>
              <a:rPr lang="pt-BR" sz="1800" dirty="0">
                <a:effectLst/>
              </a:rPr>
              <a:t>, em que o agente aprende a tomar decisões ótimas para maximizar uma recompensa numérica a longo prazo. </a:t>
            </a:r>
          </a:p>
          <a:p>
            <a:pPr algn="just">
              <a:buNone/>
            </a:pPr>
            <a:endParaRPr lang="pt-BR" sz="1800" dirty="0"/>
          </a:p>
          <a:p>
            <a:pPr algn="just">
              <a:buNone/>
            </a:pPr>
            <a:r>
              <a:rPr lang="pt-BR" sz="1800" dirty="0">
                <a:effectLst/>
              </a:rPr>
              <a:t>O agente deve aprender por </a:t>
            </a:r>
            <a:r>
              <a:rPr lang="pt-BR" sz="1800" dirty="0">
                <a:solidFill>
                  <a:srgbClr val="F73061"/>
                </a:solidFill>
                <a:effectLst/>
              </a:rPr>
              <a:t>tentativa e erro</a:t>
            </a:r>
            <a:r>
              <a:rPr lang="pt-BR" sz="1800" dirty="0">
                <a:effectLst/>
              </a:rPr>
              <a:t>, </a:t>
            </a:r>
            <a:r>
              <a:rPr lang="pt-BR" sz="1800" dirty="0">
                <a:solidFill>
                  <a:srgbClr val="F73061"/>
                </a:solidFill>
                <a:effectLst/>
              </a:rPr>
              <a:t>experimentando ações </a:t>
            </a:r>
            <a:r>
              <a:rPr lang="pt-BR" sz="1800" dirty="0">
                <a:effectLst/>
              </a:rPr>
              <a:t>e </a:t>
            </a:r>
            <a:r>
              <a:rPr lang="pt-BR" sz="1800" dirty="0">
                <a:solidFill>
                  <a:srgbClr val="F73061"/>
                </a:solidFill>
                <a:effectLst/>
              </a:rPr>
              <a:t>observando as consequências dessas ações no ambiente</a:t>
            </a:r>
            <a:r>
              <a:rPr lang="pt-BR" sz="1800" dirty="0">
                <a:effectLst/>
              </a:rPr>
              <a:t>, recebendo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recompensas positivas ou negativas </a:t>
            </a:r>
            <a:r>
              <a:rPr lang="pt-BR" sz="1800" dirty="0">
                <a:effectLst/>
              </a:rPr>
              <a:t>dependendo de seu </a:t>
            </a:r>
            <a:r>
              <a:rPr lang="pt-BR" sz="1800" dirty="0">
                <a:solidFill>
                  <a:srgbClr val="F73061"/>
                </a:solidFill>
                <a:effectLst/>
              </a:rPr>
              <a:t>desempenho</a:t>
            </a:r>
            <a:r>
              <a:rPr lang="pt-BR" sz="1800" dirty="0">
                <a:effectLst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EA08EC-7436-3398-C37A-AB8E66086521}"/>
              </a:ext>
            </a:extLst>
          </p:cNvPr>
          <p:cNvSpPr txBox="1"/>
          <p:nvPr/>
        </p:nvSpPr>
        <p:spPr>
          <a:xfrm>
            <a:off x="2363588" y="45811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[</a:t>
            </a:r>
            <a:r>
              <a:rPr lang="pt-BR" dirty="0" err="1">
                <a:effectLst/>
                <a:latin typeface="Calibri" panose="020F0502020204030204" pitchFamily="34" charset="0"/>
              </a:rPr>
              <a:t>Reinforcement</a:t>
            </a:r>
            <a:r>
              <a:rPr lang="pt-BR" dirty="0">
                <a:effectLst/>
                <a:latin typeface="Calibri" panose="020F0502020204030204" pitchFamily="34" charset="0"/>
              </a:rPr>
              <a:t> Learning: </a:t>
            </a:r>
            <a:r>
              <a:rPr lang="pt-BR" dirty="0" err="1">
                <a:latin typeface="Calibri" panose="020F0502020204030204" pitchFamily="34" charset="0"/>
              </a:rPr>
              <a:t>An</a:t>
            </a:r>
            <a:r>
              <a:rPr lang="pt-BR" dirty="0">
                <a:effectLst/>
                <a:latin typeface="Calibri" panose="020F0502020204030204" pitchFamily="34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</a:rPr>
              <a:t>Introduction</a:t>
            </a:r>
            <a:r>
              <a:rPr lang="pt-BR" dirty="0">
                <a:effectLst/>
                <a:latin typeface="Calibri" panose="020F0502020204030204" pitchFamily="34" charset="0"/>
              </a:rPr>
              <a:t>. Richard S. Sutton e Andrew G. </a:t>
            </a:r>
            <a:r>
              <a:rPr lang="pt-BR" dirty="0" err="1">
                <a:effectLst/>
                <a:latin typeface="Calibri" panose="020F0502020204030204" pitchFamily="34" charset="0"/>
              </a:rPr>
              <a:t>Barto</a:t>
            </a:r>
            <a:r>
              <a:rPr lang="pt-BR" dirty="0">
                <a:effectLst/>
                <a:latin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Características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40768"/>
            <a:ext cx="8220075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1800" dirty="0">
                <a:effectLst/>
              </a:rPr>
              <a:t>O que torna o aprendizado por reforço diferente de outros paradigmas de aprendizados de máquina?</a:t>
            </a:r>
          </a:p>
          <a:p>
            <a:pPr marL="285750" indent="-285750"/>
            <a:endParaRPr lang="pt-BR" sz="1800" dirty="0">
              <a:effectLst/>
            </a:endParaRPr>
          </a:p>
          <a:p>
            <a:pPr marL="285750" indent="-285750"/>
            <a:r>
              <a:rPr lang="pt-BR" sz="1800" dirty="0">
                <a:effectLst/>
              </a:rPr>
              <a:t>O feedback é </a:t>
            </a:r>
            <a:r>
              <a:rPr lang="pt-BR" sz="1800" dirty="0">
                <a:solidFill>
                  <a:srgbClr val="F73061"/>
                </a:solidFill>
                <a:effectLst/>
              </a:rPr>
              <a:t>atrasado, não instantâneo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O tempo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realmente importa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As ações do agente </a:t>
            </a:r>
            <a:r>
              <a:rPr lang="pt-BR" sz="1800" dirty="0">
                <a:solidFill>
                  <a:srgbClr val="F73061"/>
                </a:solidFill>
                <a:effectLst/>
              </a:rPr>
              <a:t>afetam os dados subsequentes </a:t>
            </a:r>
            <a:r>
              <a:rPr lang="pt-BR" sz="1800" dirty="0">
                <a:effectLst/>
              </a:rPr>
              <a:t>que ele recebe.</a:t>
            </a:r>
          </a:p>
        </p:txBody>
      </p:sp>
    </p:spTree>
    <p:extLst>
      <p:ext uri="{BB962C8B-B14F-4D97-AF65-F5344CB8AC3E}">
        <p14:creationId xmlns:p14="http://schemas.microsoft.com/office/powerpoint/2010/main" val="54170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279CFC-9FFD-944D-D30E-0C33B32B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20888"/>
            <a:ext cx="2475277" cy="24938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D94275A-9D3E-4911-7158-FC893555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882650"/>
            <a:ext cx="4104456" cy="24842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270527-B143-1051-CA74-E44471E5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590" y="2852936"/>
            <a:ext cx="2295922" cy="14545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1A132D-7CDE-F425-8115-9C9EA4E8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44" y="4293151"/>
            <a:ext cx="3957335" cy="22282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E6FC07-1B18-C15C-1E93-11C5E54311E4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171892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84A26A-FD22-1D10-3551-C01B7394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1" y="3183198"/>
            <a:ext cx="3022104" cy="15110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4DEED-BE7B-4F69-2841-45ABB6F7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060848"/>
            <a:ext cx="4994351" cy="37557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Robótica e Sistemas Autônomos</a:t>
            </a:r>
          </a:p>
        </p:txBody>
      </p:sp>
    </p:spTree>
    <p:extLst>
      <p:ext uri="{BB962C8B-B14F-4D97-AF65-F5344CB8AC3E}">
        <p14:creationId xmlns:p14="http://schemas.microsoft.com/office/powerpoint/2010/main" val="307016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Robótica e Sistemas Autônomos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49C788-C68B-F742-C1EF-A556BB73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169736" cy="42930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C087F1-63FA-3557-DBBB-1CC897E0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37" y="2204864"/>
            <a:ext cx="3422991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Supply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 Chain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8DF80D-244C-D5FD-6915-4CC795BD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1" y="3542594"/>
            <a:ext cx="5038328" cy="25191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233169-7739-D178-E959-7FB7CB3F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85296"/>
            <a:ext cx="4392488" cy="20417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E01153-E5B0-1572-4A6C-E938C64C5565}"/>
              </a:ext>
            </a:extLst>
          </p:cNvPr>
          <p:cNvSpPr txBox="1"/>
          <p:nvPr/>
        </p:nvSpPr>
        <p:spPr>
          <a:xfrm>
            <a:off x="942309" y="29124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Planejamento de estoque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B1FC00-62EF-2194-D5BB-2823E21FA569}"/>
              </a:ext>
            </a:extLst>
          </p:cNvPr>
          <p:cNvSpPr txBox="1"/>
          <p:nvPr/>
        </p:nvSpPr>
        <p:spPr>
          <a:xfrm>
            <a:off x="6702885" y="3173262"/>
            <a:ext cx="196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Bin </a:t>
            </a:r>
            <a:r>
              <a:rPr lang="pt-BR" dirty="0" err="1">
                <a:effectLst/>
                <a:latin typeface="Calibri" panose="020F0502020204030204" pitchFamily="34" charset="0"/>
              </a:rPr>
              <a:t>packing</a:t>
            </a: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7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213907-E936-409D-3D74-3230856C90F5}"/>
              </a:ext>
            </a:extLst>
          </p:cNvPr>
          <p:cNvSpPr txBox="1"/>
          <p:nvPr/>
        </p:nvSpPr>
        <p:spPr>
          <a:xfrm>
            <a:off x="186366" y="1588150"/>
            <a:ext cx="3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Manufatura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DFD473-084C-B02B-E701-461BDDC0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4558274" cy="39070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04B3652-B9CF-CA72-2214-BABEB01E5C18}"/>
              </a:ext>
            </a:extLst>
          </p:cNvPr>
          <p:cNvSpPr txBox="1"/>
          <p:nvPr/>
        </p:nvSpPr>
        <p:spPr>
          <a:xfrm>
            <a:off x="0" y="61096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Calibragem de máquinas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8928B8-0025-7B32-DB5E-D414382E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13" y="1433223"/>
            <a:ext cx="4324366" cy="243661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802ECC-1523-6AE3-E108-395FE64710BC}"/>
              </a:ext>
            </a:extLst>
          </p:cNvPr>
          <p:cNvSpPr txBox="1"/>
          <p:nvPr/>
        </p:nvSpPr>
        <p:spPr>
          <a:xfrm>
            <a:off x="4464496" y="39017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Manutenção de equipamentos</a:t>
            </a:r>
          </a:p>
        </p:txBody>
      </p:sp>
    </p:spTree>
    <p:extLst>
      <p:ext uri="{BB962C8B-B14F-4D97-AF65-F5344CB8AC3E}">
        <p14:creationId xmlns:p14="http://schemas.microsoft.com/office/powerpoint/2010/main" val="293050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6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Jogo da velha como um problema de </a:t>
            </a:r>
            <a:r>
              <a:rPr lang="pt-BR" altLang="en-US" dirty="0">
                <a:solidFill>
                  <a:srgbClr val="F73061"/>
                </a:solidFill>
              </a:rPr>
              <a:t>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E1392D-2E4A-A245-7B2A-A5663CB5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3957792" cy="39330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46D7D6-8316-CB4C-68D5-3C86174CC63E}"/>
              </a:ext>
            </a:extLst>
          </p:cNvPr>
          <p:cNvSpPr txBox="1"/>
          <p:nvPr/>
        </p:nvSpPr>
        <p:spPr>
          <a:xfrm>
            <a:off x="4427984" y="980728"/>
            <a:ext cx="4572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A ação do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</a:t>
            </a:r>
            <a:r>
              <a:rPr lang="pt-BR" sz="1400" dirty="0">
                <a:effectLst/>
                <a:latin typeface="Calibri" panose="020F0502020204030204" pitchFamily="34" charset="0"/>
              </a:rPr>
              <a:t> é colocar sua marca (digamos, uma cruz) em um dos espaços vazios do tabuleiro quando for a vez do agente.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Aqui, o tabuleiro é todo o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ambiente</a:t>
            </a:r>
            <a:r>
              <a:rPr lang="pt-BR" sz="1400" dirty="0">
                <a:effectLst/>
                <a:latin typeface="Calibri" panose="020F0502020204030204" pitchFamily="34" charset="0"/>
              </a:rPr>
              <a:t>, e a posição das marcas no tabuleiro é o estado, que é totalmente observável pelo agente.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Em um jogo da velha 3 </a:t>
            </a:r>
            <a:r>
              <a:rPr lang="pt-BR" sz="1400" dirty="0" err="1">
                <a:effectLst/>
                <a:latin typeface="Calibri" panose="020F0502020204030204" pitchFamily="34" charset="0"/>
              </a:rPr>
              <a:t>x</a:t>
            </a:r>
            <a:r>
              <a:rPr lang="pt-BR" sz="1400" dirty="0">
                <a:effectLst/>
                <a:latin typeface="Calibri" panose="020F0502020204030204" pitchFamily="34" charset="0"/>
              </a:rPr>
              <a:t> 3, existem 765 estados (posições únicas no tabuleiro, excluindo rotações e reflexões) e o objetivo do agente é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aprender uma política que irá sugerir uma ação para cada um desses estados de forma a maximizar o chance de ganhar</a:t>
            </a:r>
            <a:r>
              <a:rPr lang="pt-BR" sz="1400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O jogo durará no máximo 9 turnos e o ambiente chegará a um estado terminal. Um estado terminal é aquele em que três </a:t>
            </a:r>
            <a:r>
              <a:rPr lang="pt-BR" sz="1400" dirty="0" err="1">
                <a:effectLst/>
                <a:latin typeface="Calibri" panose="020F0502020204030204" pitchFamily="34" charset="0"/>
              </a:rPr>
              <a:t>Xs</a:t>
            </a:r>
            <a:r>
              <a:rPr lang="pt-BR" sz="1400" dirty="0">
                <a:effectLst/>
                <a:latin typeface="Calibri" panose="020F0502020204030204" pitchFamily="34" charset="0"/>
              </a:rPr>
              <a:t> ou Os fazem uma linha ou um onde nenhuma marca única faz uma linha e não há espaço deixado no tabuleiro (ou seja, um empate).</a:t>
            </a:r>
          </a:p>
          <a:p>
            <a:pPr algn="just"/>
            <a:endParaRPr lang="pt-BR" sz="1400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sz="1400" dirty="0">
                <a:effectLst/>
                <a:latin typeface="Calibri" panose="020F0502020204030204" pitchFamily="34" charset="0"/>
              </a:rPr>
              <a:t>Observe que nenhuma recompensa é dada conforme os jogadores fazem seus movimentos durante o jogo, exceto no final, se um jogador vencer. Assim, </a:t>
            </a:r>
            <a:r>
              <a:rPr lang="pt-BR" sz="1400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 agente recebe +1 de recompensa se vencer, -1 se perder e 0 se o jogo terminar empatado</a:t>
            </a:r>
            <a:r>
              <a:rPr lang="pt-BR" sz="1400" dirty="0">
                <a:effectLst/>
                <a:latin typeface="Calibri" panose="020F0502020204030204" pitchFamily="34" charset="0"/>
              </a:rPr>
              <a:t>. Em todas as iterações até o final, o agente recebe 0 recompensa.</a:t>
            </a:r>
          </a:p>
        </p:txBody>
      </p:sp>
    </p:spTree>
    <p:extLst>
      <p:ext uri="{BB962C8B-B14F-4D97-AF65-F5344CB8AC3E}">
        <p14:creationId xmlns:p14="http://schemas.microsoft.com/office/powerpoint/2010/main" val="230500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Ambientes: </a:t>
            </a:r>
            <a:r>
              <a:rPr lang="pt-BR" altLang="en-US" dirty="0">
                <a:solidFill>
                  <a:srgbClr val="F73061"/>
                </a:solidFill>
              </a:rPr>
              <a:t>Totalmente Observável </a:t>
            </a:r>
            <a:r>
              <a:rPr lang="pt-BR" altLang="en-US" dirty="0"/>
              <a:t>vs. </a:t>
            </a:r>
            <a:r>
              <a:rPr lang="pt-BR" altLang="en-US" dirty="0">
                <a:solidFill>
                  <a:srgbClr val="F73061"/>
                </a:solidFill>
              </a:rPr>
              <a:t>Parcialmente Observável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0509AC-A008-C7F8-F8AC-B215B06A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3569470" cy="28319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0C079F-E741-791B-FAAD-3B74AFA8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1" y="2204864"/>
            <a:ext cx="3569468" cy="2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90E26F-566B-708D-E0DF-8B01E0578B2A}"/>
              </a:ext>
            </a:extLst>
          </p:cNvPr>
          <p:cNvSpPr txBox="1"/>
          <p:nvPr/>
        </p:nvSpPr>
        <p:spPr>
          <a:xfrm>
            <a:off x="4067944" y="1720840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objetivo do agente é chegar a saída o mais rápido possível;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agente é capaz de se mover para cima, para baixo, para a esquerda ou para a direita em cada passo;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O ambiente é totalmente observável , ou seja, o agente pode ver sua posição atual no labirinto em todos os momentos;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Política aleatória: o agente escolhe uma das quatro ações possíveis com a mesma probabilidade em todos os estados;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Recompensa:-1 por passo.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9B21A9-8099-7B62-A948-B400BED8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9" y="1833963"/>
            <a:ext cx="3886199" cy="31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8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C5B32E26-5F1E-9E74-F31E-5790BBE1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260350"/>
            <a:ext cx="7056438" cy="504825"/>
          </a:xfrm>
        </p:spPr>
        <p:txBody>
          <a:bodyPr/>
          <a:lstStyle/>
          <a:p>
            <a:r>
              <a:rPr lang="pt-BR" altLang="pt-BR"/>
              <a:t>Conteúdo</a:t>
            </a:r>
            <a:endParaRPr lang="en-US" altLang="pt-BR"/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36FCACE-9E60-EBC8-E8DE-5764D143F138}"/>
              </a:ext>
            </a:extLst>
          </p:cNvPr>
          <p:cNvSpPr txBox="1">
            <a:spLocks/>
          </p:cNvSpPr>
          <p:nvPr/>
        </p:nvSpPr>
        <p:spPr bwMode="auto">
          <a:xfrm>
            <a:off x="422275" y="2730500"/>
            <a:ext cx="82994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altLang="pt-BR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Introdução</a:t>
            </a:r>
            <a:r>
              <a:rPr lang="en-US" altLang="pt-BR" sz="2000" dirty="0">
                <a:latin typeface="Calibri" panose="020F0502020204030204" pitchFamily="34" charset="0"/>
              </a:rPr>
              <a:t> a </a:t>
            </a:r>
            <a:r>
              <a:rPr lang="en-US" altLang="pt-BR" sz="2000" dirty="0" err="1">
                <a:latin typeface="Calibri" panose="020F0502020204030204" pitchFamily="34" charset="0"/>
              </a:rPr>
              <a:t>Aprendizagem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por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Reforço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i="1" dirty="0" err="1">
                <a:latin typeface="Calibri" panose="020F0502020204030204" pitchFamily="34" charset="0"/>
              </a:rPr>
              <a:t>Principais</a:t>
            </a:r>
            <a:r>
              <a:rPr lang="en-US" altLang="pt-BR" sz="2000" i="1" dirty="0">
                <a:latin typeface="Calibri" panose="020F0502020204030204" pitchFamily="34" charset="0"/>
              </a:rPr>
              <a:t> </a:t>
            </a:r>
            <a:r>
              <a:rPr lang="en-US" altLang="pt-BR" sz="2000" i="1" dirty="0" err="1">
                <a:latin typeface="Calibri" panose="020F0502020204030204" pitchFamily="34" charset="0"/>
              </a:rPr>
              <a:t>características</a:t>
            </a:r>
            <a:r>
              <a:rPr lang="en-US" altLang="pt-BR" sz="2000" i="1" dirty="0">
                <a:latin typeface="Calibri" panose="020F0502020204030204" pitchFamily="34" charset="0"/>
              </a:rPr>
              <a:t> e </a:t>
            </a:r>
            <a:r>
              <a:rPr lang="en-US" altLang="pt-BR" sz="2000" i="1" dirty="0" err="1">
                <a:latin typeface="Calibri" panose="020F0502020204030204" pitchFamily="34" charset="0"/>
              </a:rPr>
              <a:t>exemplos</a:t>
            </a:r>
            <a:r>
              <a:rPr lang="en-US" altLang="pt-BR" sz="2000" i="1" dirty="0">
                <a:latin typeface="Calibri" panose="020F0502020204030204" pitchFamily="34" charset="0"/>
              </a:rPr>
              <a:t>;</a:t>
            </a:r>
            <a:endParaRPr lang="en-US" altLang="pt-BR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Conceitos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Aprendizado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por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Reforço</a:t>
            </a:r>
            <a:r>
              <a:rPr lang="en-US" altLang="pt-BR" sz="2000" dirty="0">
                <a:latin typeface="Calibri" panose="020F0502020204030204" pitchFamily="34" charset="0"/>
              </a:rPr>
              <a:t> (</a:t>
            </a:r>
            <a:r>
              <a:rPr lang="en-US" altLang="pt-BR" sz="2000" dirty="0" err="1">
                <a:latin typeface="Calibri" panose="020F0502020204030204" pitchFamily="34" charset="0"/>
              </a:rPr>
              <a:t>Agentes</a:t>
            </a:r>
            <a:r>
              <a:rPr lang="en-US" altLang="pt-BR" sz="2000" dirty="0">
                <a:latin typeface="Calibri" panose="020F0502020204030204" pitchFamily="34" charset="0"/>
              </a:rPr>
              <a:t>, Ambientes, </a:t>
            </a:r>
            <a:r>
              <a:rPr lang="en-US" altLang="pt-BR" sz="2000" dirty="0" err="1">
                <a:latin typeface="Calibri" panose="020F0502020204030204" pitchFamily="34" charset="0"/>
              </a:rPr>
              <a:t>Ações</a:t>
            </a:r>
            <a:r>
              <a:rPr lang="en-US" altLang="pt-BR" sz="2000" dirty="0">
                <a:latin typeface="Calibri" panose="020F0502020204030204" pitchFamily="34" charset="0"/>
              </a:rPr>
              <a:t> e </a:t>
            </a:r>
            <a:r>
              <a:rPr lang="en-US" altLang="pt-BR" sz="2000" dirty="0" err="1">
                <a:latin typeface="Calibri" panose="020F0502020204030204" pitchFamily="34" charset="0"/>
              </a:rPr>
              <a:t>Recompensas</a:t>
            </a:r>
            <a:r>
              <a:rPr lang="en-US" altLang="pt-BR" sz="2000" dirty="0">
                <a:latin typeface="Calibri" panose="020F0502020204030204" pitchFamily="34" charset="0"/>
              </a:rPr>
              <a:t> etc.);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O que </a:t>
            </a:r>
            <a:r>
              <a:rPr lang="en-US" altLang="pt-BR" sz="2000" dirty="0" err="1">
                <a:latin typeface="Calibri" panose="020F0502020204030204" pitchFamily="34" charset="0"/>
              </a:rPr>
              <a:t>é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uma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tomada</a:t>
            </a:r>
            <a:r>
              <a:rPr lang="en-US" altLang="pt-BR" sz="2000" dirty="0">
                <a:latin typeface="Calibri" panose="020F0502020204030204" pitchFamily="34" charset="0"/>
              </a:rPr>
              <a:t> de </a:t>
            </a:r>
            <a:r>
              <a:rPr lang="en-US" altLang="pt-BR" sz="2000" dirty="0" err="1">
                <a:latin typeface="Calibri" panose="020F0502020204030204" pitchFamily="34" charset="0"/>
              </a:rPr>
              <a:t>decisão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sequencial</a:t>
            </a:r>
            <a:r>
              <a:rPr lang="en-US" altLang="pt-BR" sz="2000" dirty="0">
                <a:latin typeface="Calibri" panose="020F0502020204030204" pitchFamily="34" charset="0"/>
              </a:rPr>
              <a:t>?;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Ambientes: </a:t>
            </a:r>
            <a:r>
              <a:rPr lang="en-US" altLang="pt-BR" sz="2000" dirty="0" err="1">
                <a:latin typeface="Calibri" panose="020F0502020204030204" pitchFamily="34" charset="0"/>
              </a:rPr>
              <a:t>Totalmente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Observável</a:t>
            </a:r>
            <a:r>
              <a:rPr lang="en-US" altLang="pt-BR" sz="2000" dirty="0">
                <a:latin typeface="Calibri" panose="020F0502020204030204" pitchFamily="34" charset="0"/>
              </a:rPr>
              <a:t> vs. </a:t>
            </a:r>
            <a:r>
              <a:rPr lang="en-US" altLang="pt-BR" sz="2000" dirty="0" err="1">
                <a:latin typeface="Calibri" panose="020F0502020204030204" pitchFamily="34" charset="0"/>
              </a:rPr>
              <a:t>Parcialmente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Observável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 err="1">
                <a:latin typeface="Calibri" panose="020F0502020204030204" pitchFamily="34" charset="0"/>
              </a:rPr>
              <a:t>Componentes</a:t>
            </a:r>
            <a:r>
              <a:rPr lang="en-US" altLang="pt-BR" sz="2000" dirty="0">
                <a:latin typeface="Calibri" panose="020F0502020204030204" pitchFamily="34" charset="0"/>
              </a:rPr>
              <a:t> de </a:t>
            </a:r>
            <a:r>
              <a:rPr lang="en-US" altLang="pt-BR" sz="2000" dirty="0" err="1">
                <a:latin typeface="Calibri" panose="020F0502020204030204" pitchFamily="34" charset="0"/>
              </a:rPr>
              <a:t>Agentes</a:t>
            </a:r>
            <a:r>
              <a:rPr lang="en-US" altLang="pt-BR" sz="2000" dirty="0">
                <a:latin typeface="Calibri" panose="020F050202020403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pt-BR" sz="2000" dirty="0">
                <a:latin typeface="Calibri" panose="020F0502020204030204" pitchFamily="34" charset="0"/>
              </a:rPr>
              <a:t>Q-Learning, </a:t>
            </a:r>
            <a:r>
              <a:rPr lang="en-US" altLang="pt-BR" sz="2000" dirty="0" err="1">
                <a:latin typeface="Calibri" panose="020F0502020204030204" pitchFamily="34" charset="0"/>
              </a:rPr>
              <a:t>Atividade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Prática</a:t>
            </a:r>
            <a:r>
              <a:rPr lang="en-US" altLang="pt-BR" sz="2000" dirty="0">
                <a:latin typeface="Calibri" panose="020F0502020204030204" pitchFamily="34" charset="0"/>
              </a:rPr>
              <a:t> (</a:t>
            </a:r>
            <a:r>
              <a:rPr lang="en-US" altLang="pt-BR" sz="2000" dirty="0" err="1">
                <a:latin typeface="Calibri" panose="020F0502020204030204" pitchFamily="34" charset="0"/>
              </a:rPr>
              <a:t>ambiente</a:t>
            </a:r>
            <a:r>
              <a:rPr lang="en-US" altLang="pt-BR" sz="2000" dirty="0">
                <a:latin typeface="Calibri" panose="020F0502020204030204" pitchFamily="34" charset="0"/>
              </a:rPr>
              <a:t> Taxi) e </a:t>
            </a:r>
            <a:r>
              <a:rPr lang="en-US" altLang="pt-BR" sz="2000" dirty="0" err="1">
                <a:latin typeface="Calibri" panose="020F0502020204030204" pitchFamily="34" charset="0"/>
              </a:rPr>
              <a:t>próximos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passos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em</a:t>
            </a:r>
            <a:r>
              <a:rPr lang="en-US" altLang="pt-BR" sz="2000" dirty="0">
                <a:latin typeface="Calibri" panose="020F0502020204030204" pitchFamily="34" charset="0"/>
              </a:rPr>
              <a:t> </a:t>
            </a:r>
            <a:r>
              <a:rPr lang="en-US" altLang="pt-BR" sz="2000" dirty="0" err="1">
                <a:latin typeface="Calibri" panose="020F0502020204030204" pitchFamily="34" charset="0"/>
              </a:rPr>
              <a:t>nossa</a:t>
            </a:r>
            <a:r>
              <a:rPr lang="en-US" altLang="pt-BR" sz="2000" dirty="0">
                <a:latin typeface="Calibri" panose="020F0502020204030204" pitchFamily="34" charset="0"/>
              </a:rPr>
              <a:t> jornada.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CBDDA6-7412-D7EB-20E1-DCE0E2FC0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29" y="1268760"/>
            <a:ext cx="4655542" cy="11714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– Casos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0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EA7EEC-4A12-7CEC-11A6-ED9BB205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3" y="1772816"/>
            <a:ext cx="8603494" cy="30205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00273" y="51571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Helvetica" pitchFamily="2" charset="0"/>
              </a:rPr>
              <a:t>https://</a:t>
            </a:r>
            <a:r>
              <a:rPr lang="pt-BR" dirty="0" err="1">
                <a:effectLst/>
                <a:latin typeface="Helvetica" pitchFamily="2" charset="0"/>
              </a:rPr>
              <a:t>doi.org</a:t>
            </a:r>
            <a:r>
              <a:rPr lang="pt-BR" dirty="0">
                <a:effectLst/>
                <a:latin typeface="Helvetica" pitchFamily="2" charset="0"/>
              </a:rPr>
              <a:t>/10.1016/j.jbi.2022.104244</a:t>
            </a:r>
          </a:p>
        </p:txBody>
      </p:sp>
    </p:spTree>
    <p:extLst>
      <p:ext uri="{BB962C8B-B14F-4D97-AF65-F5344CB8AC3E}">
        <p14:creationId xmlns:p14="http://schemas.microsoft.com/office/powerpoint/2010/main" val="39158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313981"/>
            <a:ext cx="715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link.springer.com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article</a:t>
            </a:r>
            <a:r>
              <a:rPr lang="pt-BR" dirty="0">
                <a:effectLst/>
                <a:latin typeface="Arial" panose="020B0604020202020204" pitchFamily="34" charset="0"/>
              </a:rPr>
              <a:t>/10.1007/s10922-021-09603-x 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A90D2-71EB-6B14-A595-C6DCD26D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86"/>
            <a:ext cx="7772400" cy="30522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62068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Deep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 Learning </a:t>
            </a:r>
            <a:r>
              <a:rPr lang="pt-BR" b="1" dirty="0" err="1">
                <a:effectLst/>
                <a:latin typeface="Helvetica" pitchFamily="2" charset="0"/>
              </a:rPr>
              <a:t>Based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</a:p>
          <a:p>
            <a:pPr algn="ctr"/>
            <a:r>
              <a:rPr lang="pt-BR" b="1" dirty="0">
                <a:effectLst/>
                <a:latin typeface="Helvetica" pitchFamily="2" charset="0"/>
              </a:rPr>
              <a:t>Active </a:t>
            </a:r>
            <a:r>
              <a:rPr lang="pt-BR" b="1" dirty="0" err="1">
                <a:effectLst/>
                <a:latin typeface="Helvetica" pitchFamily="2" charset="0"/>
              </a:rPr>
              <a:t>Queue</a:t>
            </a:r>
            <a:r>
              <a:rPr lang="pt-BR" b="1" dirty="0">
                <a:effectLst/>
                <a:latin typeface="Helvetica" pitchFamily="2" charset="0"/>
              </a:rPr>
              <a:t> Management for </a:t>
            </a:r>
            <a:r>
              <a:rPr lang="pt-BR" b="1" dirty="0" err="1">
                <a:effectLst/>
                <a:latin typeface="Helvetica" pitchFamily="2" charset="0"/>
              </a:rPr>
              <a:t>IoT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b="1" dirty="0">
                <a:effectLst/>
                <a:latin typeface="Helvetica" pitchFamily="2" charset="0"/>
              </a:rPr>
              <a:t>Networks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229200"/>
            <a:ext cx="7152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www.semanticscholar.org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paper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Reinforcement</a:t>
            </a:r>
            <a:r>
              <a:rPr lang="pt-BR" dirty="0"/>
              <a:t>-</a:t>
            </a:r>
            <a:r>
              <a:rPr lang="pt-BR" dirty="0">
                <a:effectLst/>
                <a:latin typeface="Arial" panose="020B0604020202020204" pitchFamily="34" charset="0"/>
              </a:rPr>
              <a:t>Learning-</a:t>
            </a:r>
            <a:r>
              <a:rPr lang="pt-BR" dirty="0" err="1">
                <a:effectLst/>
                <a:latin typeface="Arial" panose="020B0604020202020204" pitchFamily="34" charset="0"/>
              </a:rPr>
              <a:t>based</a:t>
            </a:r>
            <a:r>
              <a:rPr lang="pt-BR" dirty="0">
                <a:effectLst/>
                <a:latin typeface="Arial" panose="020B0604020202020204" pitchFamily="34" charset="0"/>
              </a:rPr>
              <a:t>-Portfolio-Management-Ye-</a:t>
            </a:r>
            <a:r>
              <a:rPr lang="pt-BR" dirty="0" err="1">
                <a:effectLst/>
                <a:latin typeface="Arial" panose="020B0604020202020204" pitchFamily="34" charset="0"/>
              </a:rPr>
              <a:t>Pei</a:t>
            </a:r>
            <a:r>
              <a:rPr lang="pt-BR" dirty="0">
                <a:effectLst/>
                <a:latin typeface="Arial" panose="020B0604020202020204" pitchFamily="34" charset="0"/>
              </a:rPr>
              <a:t>/61bee52afa721d13982289497f3408e54444f85b 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62068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-</a:t>
            </a:r>
            <a:r>
              <a:rPr lang="pt-BR" b="1" dirty="0">
                <a:latin typeface="Helvetica" pitchFamily="2" charset="0"/>
              </a:rPr>
              <a:t>Learning </a:t>
            </a:r>
            <a:r>
              <a:rPr lang="pt-BR" b="1" dirty="0" err="1">
                <a:latin typeface="Helvetica" pitchFamily="2" charset="0"/>
              </a:rPr>
              <a:t>based</a:t>
            </a:r>
            <a:r>
              <a:rPr lang="pt-BR" b="1" dirty="0">
                <a:latin typeface="Helvetica" pitchFamily="2" charset="0"/>
              </a:rPr>
              <a:t> Portfolio Management </a:t>
            </a:r>
            <a:r>
              <a:rPr lang="pt-BR" b="1" dirty="0" err="1">
                <a:latin typeface="Helvetica" pitchFamily="2" charset="0"/>
              </a:rPr>
              <a:t>with</a:t>
            </a:r>
            <a:r>
              <a:rPr lang="pt-BR" b="1" dirty="0">
                <a:latin typeface="Helvetica" pitchFamily="2" charset="0"/>
              </a:rPr>
              <a:t> </a:t>
            </a:r>
            <a:r>
              <a:rPr lang="pt-BR" b="1" dirty="0" err="1">
                <a:latin typeface="Helvetica" pitchFamily="2" charset="0"/>
              </a:rPr>
              <a:t>Augmented</a:t>
            </a:r>
            <a:r>
              <a:rPr lang="pt-BR" b="1" dirty="0">
                <a:latin typeface="Helvetica" pitchFamily="2" charset="0"/>
              </a:rPr>
              <a:t> </a:t>
            </a:r>
            <a:r>
              <a:rPr lang="pt-BR" b="1" dirty="0" err="1">
                <a:latin typeface="Helvetica" pitchFamily="2" charset="0"/>
              </a:rPr>
              <a:t>Asset</a:t>
            </a:r>
            <a:r>
              <a:rPr lang="pt-BR" b="1" dirty="0">
                <a:latin typeface="Helvetica" pitchFamily="2" charset="0"/>
              </a:rPr>
              <a:t> Movement </a:t>
            </a:r>
            <a:r>
              <a:rPr lang="pt-BR" b="1" dirty="0" err="1">
                <a:latin typeface="Helvetica" pitchFamily="2" charset="0"/>
              </a:rPr>
              <a:t>Prediction</a:t>
            </a:r>
            <a:r>
              <a:rPr lang="pt-BR" b="1" dirty="0">
                <a:latin typeface="Helvetica" pitchFamily="2" charset="0"/>
              </a:rPr>
              <a:t> States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2F23272-9490-E26C-5D3E-90C5461D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45" y="2204864"/>
            <a:ext cx="8778509" cy="2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23528" y="5229200"/>
            <a:ext cx="71520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Arial" panose="020B0604020202020204" pitchFamily="34" charset="0"/>
              </a:rPr>
            </a:br>
            <a:endParaRPr lang="pt-BR" dirty="0">
              <a:effectLst/>
              <a:latin typeface="Arial" panose="020B0604020202020204" pitchFamily="34" charset="0"/>
            </a:endParaRPr>
          </a:p>
          <a:p>
            <a:r>
              <a:rPr lang="pt-BR" dirty="0">
                <a:effectLst/>
                <a:latin typeface="Arial" panose="020B0604020202020204" pitchFamily="34" charset="0"/>
              </a:rPr>
              <a:t>https://</a:t>
            </a:r>
            <a:r>
              <a:rPr lang="pt-BR" dirty="0" err="1">
                <a:effectLst/>
                <a:latin typeface="Arial" panose="020B0604020202020204" pitchFamily="34" charset="0"/>
              </a:rPr>
              <a:t>www.researchgate.net</a:t>
            </a:r>
            <a:r>
              <a:rPr lang="pt-BR" dirty="0">
                <a:effectLst/>
                <a:latin typeface="Arial" panose="020B0604020202020204" pitchFamily="34" charset="0"/>
              </a:rPr>
              <a:t>/</a:t>
            </a:r>
            <a:r>
              <a:rPr lang="pt-BR" dirty="0" err="1">
                <a:effectLst/>
                <a:latin typeface="Arial" panose="020B0604020202020204" pitchFamily="34" charset="0"/>
              </a:rPr>
              <a:t>publication</a:t>
            </a:r>
            <a:r>
              <a:rPr lang="pt-BR" dirty="0">
                <a:effectLst/>
                <a:latin typeface="Arial" panose="020B0604020202020204" pitchFamily="34" charset="0"/>
              </a:rPr>
              <a:t>/342506389_Deep_Reinforcement_Learning_for_Cascaded_Hydropower_Reservoirs_Considering_Inflow_Forecasts/</a:t>
            </a:r>
            <a:r>
              <a:rPr lang="pt-BR" dirty="0" err="1">
                <a:effectLst/>
                <a:latin typeface="Arial" panose="020B0604020202020204" pitchFamily="34" charset="0"/>
              </a:rPr>
              <a:t>figures?lo</a:t>
            </a:r>
            <a:r>
              <a:rPr lang="pt-BR" dirty="0">
                <a:effectLst/>
                <a:latin typeface="Arial" panose="020B0604020202020204" pitchFamily="34" charset="0"/>
              </a:rPr>
              <a:t>=1 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34481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effectLst/>
                <a:latin typeface="Helvetica" pitchFamily="2" charset="0"/>
              </a:rPr>
              <a:t>Deep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Reinforcement</a:t>
            </a:r>
            <a:r>
              <a:rPr lang="pt-BR" b="1" dirty="0">
                <a:effectLst/>
                <a:latin typeface="Helvetica" pitchFamily="2" charset="0"/>
              </a:rPr>
              <a:t> Learning for </a:t>
            </a:r>
            <a:r>
              <a:rPr lang="pt-BR" b="1" dirty="0" err="1">
                <a:effectLst/>
                <a:latin typeface="Helvetica" pitchFamily="2" charset="0"/>
              </a:rPr>
              <a:t>Cascaded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Hydropower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Reservoirs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Considering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Inflow</a:t>
            </a:r>
            <a:r>
              <a:rPr lang="pt-BR" b="1" dirty="0">
                <a:effectLst/>
                <a:latin typeface="Helvetica" pitchFamily="2" charset="0"/>
              </a:rPr>
              <a:t> </a:t>
            </a:r>
            <a:r>
              <a:rPr lang="pt-BR" b="1" dirty="0" err="1">
                <a:effectLst/>
                <a:latin typeface="Helvetica" pitchFamily="2" charset="0"/>
              </a:rPr>
              <a:t>Forecasts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7FD388-98C8-544B-0E3C-17994894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69" y="1700808"/>
            <a:ext cx="6979462" cy="39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C77869-2D9D-C45E-DDA6-28FBC31BF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20688"/>
            <a:ext cx="5860474" cy="53012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>
            <a:extLst>
              <a:ext uri="{FF2B5EF4-FFF2-40B4-BE49-F238E27FC236}">
                <a16:creationId xmlns:a16="http://schemas.microsoft.com/office/drawing/2014/main" id="{E2DECF7F-940D-B276-F8AF-036F57BD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675687" cy="857250"/>
          </a:xfrm>
        </p:spPr>
        <p:txBody>
          <a:bodyPr/>
          <a:lstStyle/>
          <a:p>
            <a:r>
              <a:rPr lang="pt-BR" altLang="en-US"/>
              <a:t>About Me</a:t>
            </a:r>
          </a:p>
        </p:txBody>
      </p:sp>
      <p:pic>
        <p:nvPicPr>
          <p:cNvPr id="15362" name="Picture 17">
            <a:extLst>
              <a:ext uri="{FF2B5EF4-FFF2-40B4-BE49-F238E27FC236}">
                <a16:creationId xmlns:a16="http://schemas.microsoft.com/office/drawing/2014/main" id="{F903C00B-02AA-78A0-6018-7CC51AFD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45" y="3785394"/>
            <a:ext cx="20415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1">
            <a:extLst>
              <a:ext uri="{FF2B5EF4-FFF2-40B4-BE49-F238E27FC236}">
                <a16:creationId xmlns:a16="http://schemas.microsoft.com/office/drawing/2014/main" id="{F4247A23-2421-0423-6A74-C1A4B077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45624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2">
            <a:extLst>
              <a:ext uri="{FF2B5EF4-FFF2-40B4-BE49-F238E27FC236}">
                <a16:creationId xmlns:a16="http://schemas.microsoft.com/office/drawing/2014/main" id="{9B82FE3C-DFEE-EF54-0447-A87145C20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20" y="3974306"/>
            <a:ext cx="3454400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Prof. Dr. Ahirton Lopes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Data &amp; AI Senior Manager @ Accenture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Professor de MBA, Corporate e PSE @ FIAP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5x Most Valuable Professional – AI @Microsoft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2x Google Developer Expert – Machine Learning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LinkedIn Top Voice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 err="1"/>
              <a:t>Doutor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em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Engenharia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Elétrica</a:t>
            </a:r>
            <a:r>
              <a:rPr lang="en-US" altLang="en-US" sz="1100" dirty="0"/>
              <a:t> e </a:t>
            </a:r>
            <a:r>
              <a:rPr lang="en-US" altLang="en-US" sz="1100" dirty="0" err="1"/>
              <a:t>Computação</a:t>
            </a:r>
            <a:r>
              <a:rPr lang="en-US" altLang="en-US" sz="1100" dirty="0"/>
              <a:t> pela </a:t>
            </a:r>
            <a:r>
              <a:rPr lang="en-US" altLang="en-US" sz="1100" dirty="0" err="1"/>
              <a:t>Universidade</a:t>
            </a:r>
            <a:r>
              <a:rPr lang="en-US" altLang="en-US" sz="1100" dirty="0"/>
              <a:t> </a:t>
            </a:r>
            <a:r>
              <a:rPr lang="en-US" altLang="en-US" sz="1100" dirty="0" err="1"/>
              <a:t>Presbiteriana</a:t>
            </a:r>
            <a:r>
              <a:rPr lang="en-US" altLang="en-US" sz="1100" dirty="0"/>
              <a:t> Mackenzie (UPM)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 err="1"/>
              <a:t>Organizador</a:t>
            </a:r>
            <a:r>
              <a:rPr lang="en-US" altLang="en-US" sz="1100" dirty="0"/>
              <a:t> da </a:t>
            </a:r>
            <a:r>
              <a:rPr lang="en-US" altLang="en-US" sz="1100" dirty="0" err="1"/>
              <a:t>comunidade</a:t>
            </a:r>
            <a:r>
              <a:rPr lang="en-US" altLang="en-US" sz="1100" dirty="0"/>
              <a:t> AI </a:t>
            </a:r>
            <a:r>
              <a:rPr lang="en-US" altLang="en-US" sz="1100" dirty="0" err="1"/>
              <a:t>Brasil</a:t>
            </a:r>
            <a:r>
              <a:rPr lang="en-US" altLang="en-US" sz="1100" dirty="0"/>
              <a:t> e </a:t>
            </a:r>
            <a:r>
              <a:rPr lang="en-US" altLang="en-US" sz="1100" dirty="0" err="1"/>
              <a:t>pesquisador</a:t>
            </a:r>
            <a:r>
              <a:rPr lang="en-US" altLang="en-US" sz="1100" dirty="0"/>
              <a:t> </a:t>
            </a:r>
            <a:r>
              <a:rPr lang="en-US" altLang="en-US" sz="1100" dirty="0" err="1"/>
              <a:t>em</a:t>
            </a:r>
            <a:r>
              <a:rPr lang="en-US" altLang="en-US" sz="1100" dirty="0"/>
              <a:t> Machine e Deep Learning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  <p:pic>
        <p:nvPicPr>
          <p:cNvPr id="15365" name="Picture 13">
            <a:extLst>
              <a:ext uri="{FF2B5EF4-FFF2-40B4-BE49-F238E27FC236}">
                <a16:creationId xmlns:a16="http://schemas.microsoft.com/office/drawing/2014/main" id="{16B88AA2-19DC-77EF-CE61-69F9556B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07" y="1124744"/>
            <a:ext cx="252571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Imagem 2">
            <a:extLst>
              <a:ext uri="{FF2B5EF4-FFF2-40B4-BE49-F238E27FC236}">
                <a16:creationId xmlns:a16="http://schemas.microsoft.com/office/drawing/2014/main" id="{013C387C-F89B-B2FD-8990-4683FFFC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18" y="3779916"/>
            <a:ext cx="2001043" cy="80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Imagem 4">
            <a:extLst>
              <a:ext uri="{FF2B5EF4-FFF2-40B4-BE49-F238E27FC236}">
                <a16:creationId xmlns:a16="http://schemas.microsoft.com/office/drawing/2014/main" id="{7ED64A40-4D4C-13AD-A559-525D3824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50" y="5270369"/>
            <a:ext cx="2525713" cy="119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1E59A9D-6C59-6C29-1BDD-00D5137AD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101" y="4564812"/>
            <a:ext cx="1995829" cy="70555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web.stanford.edu</a:t>
            </a:r>
            <a:r>
              <a:rPr lang="pt-BR" dirty="0"/>
              <a:t>/</a:t>
            </a:r>
            <a:r>
              <a:rPr lang="pt-BR" dirty="0" err="1"/>
              <a:t>class</a:t>
            </a:r>
            <a:r>
              <a:rPr lang="pt-BR" dirty="0"/>
              <a:t>/psych209/</a:t>
            </a:r>
            <a:r>
              <a:rPr lang="pt-BR" dirty="0" err="1"/>
              <a:t>Readings</a:t>
            </a:r>
            <a:r>
              <a:rPr lang="pt-BR" dirty="0"/>
              <a:t>/SuttonBartoIPRLBook2ndEd.pdf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Reinforcement</a:t>
            </a:r>
            <a:r>
              <a:rPr lang="pt-BR" dirty="0">
                <a:solidFill>
                  <a:srgbClr val="F73061"/>
                </a:solidFill>
              </a:rPr>
              <a:t> Learning: </a:t>
            </a:r>
            <a:r>
              <a:rPr lang="pt-BR" dirty="0" err="1">
                <a:solidFill>
                  <a:srgbClr val="F73061"/>
                </a:solidFill>
              </a:rPr>
              <a:t>An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Introduction</a:t>
            </a:r>
            <a:r>
              <a:rPr lang="pt-BR" dirty="0">
                <a:solidFill>
                  <a:srgbClr val="F73061"/>
                </a:solidFill>
              </a:rPr>
              <a:t> (</a:t>
            </a:r>
            <a:r>
              <a:rPr lang="pt-BR" dirty="0" err="1">
                <a:solidFill>
                  <a:srgbClr val="F73061"/>
                </a:solidFill>
              </a:rPr>
              <a:t>second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edition</a:t>
            </a:r>
            <a:r>
              <a:rPr lang="pt-BR" dirty="0">
                <a:solidFill>
                  <a:srgbClr val="F73061"/>
                </a:solidFill>
              </a:rPr>
              <a:t>)</a:t>
            </a:r>
          </a:p>
          <a:p>
            <a:r>
              <a:rPr lang="pt-BR" dirty="0" err="1"/>
              <a:t>S.Sutton</a:t>
            </a:r>
            <a:r>
              <a:rPr lang="pt-BR" dirty="0"/>
              <a:t> e Andrew G. </a:t>
            </a:r>
            <a:r>
              <a:rPr lang="pt-BR" dirty="0" err="1"/>
              <a:t>Barto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C56598-C2B1-34CE-4C56-255237D2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3433"/>
            <a:ext cx="2594010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PacktPublishing</a:t>
            </a:r>
            <a:r>
              <a:rPr lang="pt-BR" dirty="0"/>
              <a:t>/</a:t>
            </a:r>
            <a:r>
              <a:rPr lang="pt-BR" dirty="0" err="1"/>
              <a:t>Mastering</a:t>
            </a:r>
            <a:r>
              <a:rPr lang="pt-BR" dirty="0"/>
              <a:t>-</a:t>
            </a:r>
            <a:r>
              <a:rPr lang="pt-BR" dirty="0" err="1"/>
              <a:t>Reinforcement</a:t>
            </a:r>
            <a:r>
              <a:rPr lang="pt-BR" dirty="0"/>
              <a:t>-Learning-</a:t>
            </a:r>
            <a:r>
              <a:rPr lang="pt-BR" dirty="0" err="1"/>
              <a:t>with</a:t>
            </a:r>
            <a:r>
              <a:rPr lang="pt-BR" dirty="0"/>
              <a:t>-Python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Mastering</a:t>
            </a:r>
            <a:r>
              <a:rPr lang="pt-BR" dirty="0">
                <a:solidFill>
                  <a:srgbClr val="F73061"/>
                </a:solidFill>
              </a:rPr>
              <a:t> </a:t>
            </a:r>
            <a:r>
              <a:rPr lang="pt-BR" dirty="0" err="1">
                <a:solidFill>
                  <a:srgbClr val="F73061"/>
                </a:solidFill>
              </a:rPr>
              <a:t>Reinforcement</a:t>
            </a:r>
            <a:r>
              <a:rPr lang="pt-BR" dirty="0">
                <a:solidFill>
                  <a:srgbClr val="F73061"/>
                </a:solidFill>
              </a:rPr>
              <a:t> Learning </a:t>
            </a:r>
            <a:r>
              <a:rPr lang="pt-BR" dirty="0" err="1">
                <a:solidFill>
                  <a:srgbClr val="F73061"/>
                </a:solidFill>
              </a:rPr>
              <a:t>with</a:t>
            </a:r>
            <a:r>
              <a:rPr lang="pt-BR" dirty="0">
                <a:solidFill>
                  <a:srgbClr val="F73061"/>
                </a:solidFill>
              </a:rPr>
              <a:t> Python</a:t>
            </a:r>
          </a:p>
          <a:p>
            <a:r>
              <a:rPr lang="pt-BR" dirty="0" err="1"/>
              <a:t>Enes</a:t>
            </a:r>
            <a:r>
              <a:rPr lang="pt-BR" dirty="0"/>
              <a:t> </a:t>
            </a:r>
            <a:r>
              <a:rPr lang="pt-BR" dirty="0" err="1"/>
              <a:t>Bilgin</a:t>
            </a:r>
            <a:endParaRPr lang="pt-BR" dirty="0"/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CBE727CC-172E-BD1F-FDDC-5D77FAD5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12" y="1626940"/>
            <a:ext cx="2664487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8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Bibliografia Básica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55172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www.deeplearningbook.org</a:t>
            </a:r>
            <a:r>
              <a:rPr lang="pt-BR" dirty="0"/>
              <a:t>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4572000" y="280776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73061"/>
                </a:solidFill>
              </a:rPr>
              <a:t>Deep</a:t>
            </a:r>
            <a:r>
              <a:rPr lang="pt-BR" dirty="0">
                <a:solidFill>
                  <a:srgbClr val="F73061"/>
                </a:solidFill>
              </a:rPr>
              <a:t> Learning</a:t>
            </a:r>
          </a:p>
          <a:p>
            <a:r>
              <a:rPr lang="pt-BR" dirty="0"/>
              <a:t>Ian </a:t>
            </a:r>
            <a:r>
              <a:rPr lang="pt-BR" dirty="0" err="1"/>
              <a:t>Goodfellow</a:t>
            </a:r>
            <a:r>
              <a:rPr lang="pt-BR" dirty="0"/>
              <a:t>, </a:t>
            </a:r>
            <a:r>
              <a:rPr lang="pt-BR" dirty="0" err="1"/>
              <a:t>Yoshua</a:t>
            </a:r>
            <a:r>
              <a:rPr lang="pt-BR" dirty="0"/>
              <a:t> </a:t>
            </a:r>
            <a:r>
              <a:rPr lang="pt-BR" dirty="0" err="1"/>
              <a:t>Bengio</a:t>
            </a:r>
            <a:r>
              <a:rPr lang="pt-BR" dirty="0"/>
              <a:t> e Aaron </a:t>
            </a:r>
            <a:r>
              <a:rPr lang="pt-BR" dirty="0" err="1"/>
              <a:t>Courville</a:t>
            </a:r>
            <a:endParaRPr lang="pt-BR" dirty="0"/>
          </a:p>
        </p:txBody>
      </p:sp>
      <p:pic>
        <p:nvPicPr>
          <p:cNvPr id="153602" name="Picture 2">
            <a:extLst>
              <a:ext uri="{FF2B5EF4-FFF2-40B4-BE49-F238E27FC236}">
                <a16:creationId xmlns:a16="http://schemas.microsoft.com/office/drawing/2014/main" id="{A9910D1D-535D-51DC-8F98-6D1A7202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02" y="1668134"/>
            <a:ext cx="2673908" cy="35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0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0146E39-753E-8A8E-0459-084DCC2E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Material Extra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9ED204-6B83-DBAE-5CB8-10AEA65034FA}"/>
              </a:ext>
            </a:extLst>
          </p:cNvPr>
          <p:cNvSpPr txBox="1"/>
          <p:nvPr/>
        </p:nvSpPr>
        <p:spPr>
          <a:xfrm>
            <a:off x="2520156" y="40523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err="1"/>
              <a:t>paperswithcode.com</a:t>
            </a:r>
            <a:r>
              <a:rPr lang="pt-BR" dirty="0"/>
              <a:t>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52E2CD-FA1A-D625-B82F-C2A87445B47E}"/>
              </a:ext>
            </a:extLst>
          </p:cNvPr>
          <p:cNvSpPr txBox="1"/>
          <p:nvPr/>
        </p:nvSpPr>
        <p:spPr>
          <a:xfrm>
            <a:off x="2969952" y="213285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73061"/>
                </a:solidFill>
              </a:rPr>
              <a:t>David Silver - </a:t>
            </a:r>
            <a:r>
              <a:rPr lang="pt-BR" dirty="0">
                <a:effectLst/>
                <a:latin typeface="Calibri" panose="020F0502020204030204" pitchFamily="34" charset="0"/>
              </a:rPr>
              <a:t>https://</a:t>
            </a:r>
            <a:r>
              <a:rPr lang="pt-BR" dirty="0" err="1">
                <a:effectLst/>
                <a:latin typeface="Calibri" panose="020F0502020204030204" pitchFamily="34" charset="0"/>
              </a:rPr>
              <a:t>www.davidsilver.uk</a:t>
            </a:r>
            <a:r>
              <a:rPr lang="pt-BR" dirty="0">
                <a:effectLst/>
                <a:latin typeface="Calibri" panose="020F0502020204030204" pitchFamily="34" charset="0"/>
              </a:rPr>
              <a:t>/</a:t>
            </a:r>
            <a:r>
              <a:rPr lang="pt-BR" dirty="0" err="1">
                <a:effectLst/>
                <a:latin typeface="Calibri" panose="020F0502020204030204" pitchFamily="34" charset="0"/>
              </a:rPr>
              <a:t>teaching</a:t>
            </a:r>
            <a:r>
              <a:rPr lang="pt-BR" dirty="0">
                <a:effectLst/>
                <a:latin typeface="Calibri" panose="020F0502020204030204" pitchFamily="34" charset="0"/>
              </a:rPr>
              <a:t>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F356B2-4DA8-747C-9555-1E207F06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24" y="3470044"/>
            <a:ext cx="3347864" cy="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19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2246</TotalTime>
  <Words>2098</Words>
  <Application>Microsoft Macintosh PowerPoint</Application>
  <PresentationFormat>Apresentação na tela (4:3)</PresentationFormat>
  <Paragraphs>226</Paragraphs>
  <Slides>50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50</vt:i4>
      </vt:variant>
    </vt:vector>
  </HeadingPairs>
  <TitlesOfParts>
    <vt:vector size="63" baseType="lpstr">
      <vt:lpstr>Arial</vt:lpstr>
      <vt:lpstr>Calibri</vt:lpstr>
      <vt:lpstr>Google Sans</vt:lpstr>
      <vt:lpstr>Google Sans Medium</vt:lpstr>
      <vt:lpstr>Gotham HTF Light</vt:lpstr>
      <vt:lpstr>Helvetica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Conteúdo</vt:lpstr>
      <vt:lpstr>About Me</vt:lpstr>
      <vt:lpstr>Bibliografia Básica</vt:lpstr>
      <vt:lpstr>Bibliografia Básica</vt:lpstr>
      <vt:lpstr>Bibliografia Básica</vt:lpstr>
      <vt:lpstr>Material Extra</vt:lpstr>
      <vt:lpstr>Ferramentais</vt:lpstr>
      <vt:lpstr>Apresentação do PowerPoint</vt:lpstr>
      <vt:lpstr>Apresentação do PowerPoint</vt:lpstr>
      <vt:lpstr>Apresentação do PowerPoint</vt:lpstr>
      <vt:lpstr>Definição</vt:lpstr>
      <vt:lpstr>Características</vt:lpstr>
      <vt:lpstr>Exemplos</vt:lpstr>
      <vt:lpstr>Exemplos</vt:lpstr>
      <vt:lpstr>Exemplos</vt:lpstr>
      <vt:lpstr>Exemplos</vt:lpstr>
      <vt:lpstr>Exemplos</vt:lpstr>
      <vt:lpstr>Apresentação do PowerPoint</vt:lpstr>
      <vt:lpstr>Conceitos</vt:lpstr>
      <vt:lpstr>Jogo da velha como um problema de AR</vt:lpstr>
      <vt:lpstr>Conceitos</vt:lpstr>
      <vt:lpstr>Tomada de decisão sequencial </vt:lpstr>
      <vt:lpstr>Tomada de decisão sequencial </vt:lpstr>
      <vt:lpstr>Ambientes: Totalmente Observável vs. Parcialmente Observável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Componentes de Agentes: Modelo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400</cp:revision>
  <cp:lastPrinted>2015-08-20T10:58:19Z</cp:lastPrinted>
  <dcterms:created xsi:type="dcterms:W3CDTF">2012-10-02T15:58:15Z</dcterms:created>
  <dcterms:modified xsi:type="dcterms:W3CDTF">2025-03-29T00:12:41Z</dcterms:modified>
</cp:coreProperties>
</file>